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322" r:id="rId2"/>
    <p:sldId id="259" r:id="rId3"/>
    <p:sldId id="321" r:id="rId4"/>
    <p:sldId id="326" r:id="rId5"/>
    <p:sldId id="327" r:id="rId6"/>
    <p:sldId id="328" r:id="rId7"/>
    <p:sldId id="331" r:id="rId8"/>
    <p:sldId id="330" r:id="rId9"/>
    <p:sldId id="325" r:id="rId10"/>
    <p:sldId id="323" r:id="rId11"/>
    <p:sldId id="324" r:id="rId12"/>
    <p:sldId id="297" r:id="rId13"/>
  </p:sldIdLst>
  <p:sldSz cx="12190413" cy="6859588"/>
  <p:notesSz cx="6858000" cy="9144000"/>
  <p:embeddedFontLst>
    <p:embeddedFont>
      <p:font typeface="굴림체" panose="020B0609000101010101" pitchFamily="49" charset="-127"/>
      <p:regular r:id="rId16"/>
    </p:embeddedFont>
    <p:embeddedFont>
      <p:font typeface="맑은 고딕" panose="020B0503020000020004" pitchFamily="34" charset="-127"/>
      <p:regular r:id="rId17"/>
      <p:bold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Noto Sans" panose="020B0502040504020204" pitchFamily="34"/>
      <p:regular r:id="rId25"/>
      <p:bold r:id="rId26"/>
      <p:italic r:id="rId27"/>
      <p:boldItalic r:id="rId28"/>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A74"/>
    <a:srgbClr val="8FD7D9"/>
    <a:srgbClr val="A2EEEA"/>
    <a:srgbClr val="2B4A71"/>
    <a:srgbClr val="2A4465"/>
    <a:srgbClr val="ADCF2B"/>
    <a:srgbClr val="F8AD01"/>
    <a:srgbClr val="0E343D"/>
    <a:srgbClr val="79B4B5"/>
    <a:srgbClr val="E4B5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6" autoAdjust="0"/>
    <p:restoredTop sz="93946" autoAdjust="0"/>
  </p:normalViewPr>
  <p:slideViewPr>
    <p:cSldViewPr>
      <p:cViewPr>
        <p:scale>
          <a:sx n="100" d="100"/>
          <a:sy n="100" d="100"/>
        </p:scale>
        <p:origin x="270" y="-264"/>
      </p:cViewPr>
      <p:guideLst>
        <p:guide orient="horz" pos="2160"/>
        <p:guide pos="2880"/>
        <p:guide orient="horz" pos="2161"/>
        <p:guide pos="384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2020-10-22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2020-10-22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087547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96345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17073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111575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p:txBody>
          <a:bodyPr/>
          <a:lstStyle>
            <a:lvl1pPr>
              <a:defRPr>
                <a:solidFill>
                  <a:schemeClr val="tx1"/>
                </a:solidFill>
                <a:latin typeface="+mj-lt"/>
              </a:defRPr>
            </a:lvl1pPr>
          </a:lstStyle>
          <a:p>
            <a:fld id="{ED3D6733-6F27-4404-AB51-585418F146E5}" type="datetimeFigureOut">
              <a:rPr lang="ko-KR" altLang="en-US" smtClean="0"/>
              <a:pPr/>
              <a:t>2020-10-22</a:t>
            </a:fld>
            <a:endParaRPr lang="ko-KR" altLang="en-US"/>
          </a:p>
        </p:txBody>
      </p:sp>
      <p:sp>
        <p:nvSpPr>
          <p:cNvPr id="5" name="바닥글 개체 틀 4"/>
          <p:cNvSpPr>
            <a:spLocks noGrp="1"/>
          </p:cNvSpPr>
          <p:nvPr>
            <p:ph type="ftr" sz="quarter" idx="11"/>
          </p:nvPr>
        </p:nvSpPr>
        <p:spPr>
          <a:xfrm>
            <a:off x="4165059" y="6430887"/>
            <a:ext cx="3860297" cy="292147"/>
          </a:xfrm>
        </p:spPr>
        <p:txBody>
          <a:bodyPr/>
          <a:lstStyle>
            <a:lvl1pPr>
              <a:defRPr>
                <a:solidFill>
                  <a:schemeClr val="tx1"/>
                </a:solidFill>
                <a:latin typeface="+mj-lt"/>
              </a:defRPr>
            </a:lvl1pPr>
          </a:lstStyle>
          <a:p>
            <a:endParaRPr lang="ko-KR" altLang="en-US" dirty="0"/>
          </a:p>
        </p:txBody>
      </p:sp>
      <p:sp>
        <p:nvSpPr>
          <p:cNvPr id="6" name="슬라이드 번호 개체 틀 5"/>
          <p:cNvSpPr>
            <a:spLocks noGrp="1"/>
          </p:cNvSpPr>
          <p:nvPr>
            <p:ph type="sldNum" sz="quarter" idx="12"/>
          </p:nvPr>
        </p:nvSpPr>
        <p:spPr/>
        <p:txBody>
          <a:bodyPr/>
          <a:lstStyle>
            <a:lvl1pPr>
              <a:defRPr>
                <a:solidFill>
                  <a:schemeClr val="tx1"/>
                </a:solidFill>
                <a:latin typeface="+mj-lt"/>
              </a:defRPr>
            </a:lvl1p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537412" y="4385764"/>
            <a:ext cx="5156438" cy="77222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tx1"/>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537412" y="2421682"/>
            <a:ext cx="5156438" cy="2045207"/>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FD7D9"/>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2" name="날짜 개체 틀 1"/>
          <p:cNvSpPr>
            <a:spLocks noGrp="1"/>
          </p:cNvSpPr>
          <p:nvPr>
            <p:ph type="dt" sz="half" idx="10"/>
          </p:nvPr>
        </p:nvSpPr>
        <p:spPr/>
        <p:txBody>
          <a:bodyPr/>
          <a:lstStyle>
            <a:lvl1pPr>
              <a:defRPr>
                <a:solidFill>
                  <a:schemeClr val="tx1"/>
                </a:solidFill>
              </a:defRPr>
            </a:lvl1pPr>
          </a:lstStyle>
          <a:p>
            <a:fld id="{ED3D6733-6F27-4404-AB51-585418F146E5}" type="datetimeFigureOut">
              <a:rPr lang="ko-KR" altLang="en-US" smtClean="0"/>
              <a:pPr/>
              <a:t>2020-10-22</a:t>
            </a:fld>
            <a:endParaRPr lang="ko-KR" altLang="en-US"/>
          </a:p>
        </p:txBody>
      </p:sp>
      <p:sp>
        <p:nvSpPr>
          <p:cNvPr id="3" name="바닥글 개체 틀 2"/>
          <p:cNvSpPr>
            <a:spLocks noGrp="1"/>
          </p:cNvSpPr>
          <p:nvPr>
            <p:ph type="ftr" sz="quarter" idx="11"/>
          </p:nvPr>
        </p:nvSpPr>
        <p:spPr/>
        <p:txBody>
          <a:bodyPr/>
          <a:lstStyle>
            <a:lvl1pPr>
              <a:defRPr>
                <a:solidFill>
                  <a:schemeClr val="tx1"/>
                </a:solidFill>
              </a:defRPr>
            </a:lvl1pPr>
          </a:lstStyle>
          <a:p>
            <a:endParaRPr lang="ko-KR" altLang="en-US"/>
          </a:p>
        </p:txBody>
      </p:sp>
      <p:sp>
        <p:nvSpPr>
          <p:cNvPr id="4" name="슬라이드 번호 개체 틀 3"/>
          <p:cNvSpPr>
            <a:spLocks noGrp="1"/>
          </p:cNvSpPr>
          <p:nvPr>
            <p:ph type="sldNum" sz="quarter" idx="12"/>
          </p:nvPr>
        </p:nvSpPr>
        <p:spPr/>
        <p:txBody>
          <a:bodyPr/>
          <a:lstStyle>
            <a:lvl1pPr>
              <a:defRPr>
                <a:solidFill>
                  <a:schemeClr val="tx1"/>
                </a:solidFill>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6"/>
          </a:xfrm>
          <a:prstGeom prst="rect">
            <a:avLst/>
          </a:prstGeom>
        </p:spPr>
      </p:pic>
      <p:sp>
        <p:nvSpPr>
          <p:cNvPr id="4" name="날짜 개체 틀 3"/>
          <p:cNvSpPr>
            <a:spLocks noGrp="1"/>
          </p:cNvSpPr>
          <p:nvPr>
            <p:ph type="dt" sz="half" idx="10"/>
          </p:nvPr>
        </p:nvSpPr>
        <p:spPr/>
        <p:txBody>
          <a:bodyPr/>
          <a:lstStyle>
            <a:lvl1pPr>
              <a:defRPr>
                <a:solidFill>
                  <a:schemeClr val="tx1"/>
                </a:solidFill>
              </a:defRPr>
            </a:lvl1pPr>
          </a:lstStyle>
          <a:p>
            <a:fld id="{ED3D6733-6F27-4404-AB51-585418F146E5}" type="datetimeFigureOut">
              <a:rPr lang="ko-KR" altLang="en-US" smtClean="0"/>
              <a:pPr/>
              <a:t>2020-10-22</a:t>
            </a:fld>
            <a:endParaRPr lang="ko-KR" altLang="en-US"/>
          </a:p>
        </p:txBody>
      </p:sp>
      <p:sp>
        <p:nvSpPr>
          <p:cNvPr id="5" name="바닥글 개체 틀 4"/>
          <p:cNvSpPr>
            <a:spLocks noGrp="1"/>
          </p:cNvSpPr>
          <p:nvPr>
            <p:ph type="ftr" sz="quarter" idx="11"/>
          </p:nvPr>
        </p:nvSpPr>
        <p:spPr/>
        <p:txBody>
          <a:bodyPr/>
          <a:lstStyle>
            <a:lvl1pPr>
              <a:defRPr>
                <a:solidFill>
                  <a:schemeClr val="tx1"/>
                </a:solidFill>
              </a:defRPr>
            </a:lvl1pPr>
          </a:lstStyle>
          <a:p>
            <a:endParaRPr lang="ko-KR" altLang="en-US"/>
          </a:p>
        </p:txBody>
      </p:sp>
      <p:sp>
        <p:nvSpPr>
          <p:cNvPr id="6" name="슬라이드 번호 개체 틀 5"/>
          <p:cNvSpPr>
            <a:spLocks noGrp="1"/>
          </p:cNvSpPr>
          <p:nvPr>
            <p:ph type="sldNum" sz="quarter" idx="12"/>
          </p:nvPr>
        </p:nvSpPr>
        <p:spPr/>
        <p:txBody>
          <a:bodyPr/>
          <a:lstStyle>
            <a:lvl1pPr>
              <a:defRPr>
                <a:solidFill>
                  <a:schemeClr val="tx1"/>
                </a:solidFill>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4A5A74"/>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2020-10-22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2020-10-22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lvl1pPr>
              <a:defRPr>
                <a:solidFill>
                  <a:schemeClr val="bg1"/>
                </a:solidFill>
              </a:defRPr>
            </a:lvl1pPr>
          </a:lstStyle>
          <a:p>
            <a:fld id="{ED3D6733-6F27-4404-AB51-585418F146E5}" type="datetimeFigureOut">
              <a:rPr lang="ko-KR" altLang="en-US" smtClean="0"/>
              <a:pPr/>
              <a:t>2020-10-22</a:t>
            </a:fld>
            <a:endParaRPr lang="ko-KR" altLang="en-US"/>
          </a:p>
        </p:txBody>
      </p:sp>
      <p:sp>
        <p:nvSpPr>
          <p:cNvPr id="4" name="바닥글 개체 틀 3"/>
          <p:cNvSpPr>
            <a:spLocks noGrp="1"/>
          </p:cNvSpPr>
          <p:nvPr>
            <p:ph type="ftr" sz="quarter" idx="11"/>
          </p:nvPr>
        </p:nvSpPr>
        <p:spPr/>
        <p:txBody>
          <a:bodyPr/>
          <a:lstStyle>
            <a:lvl1pPr>
              <a:defRPr>
                <a:solidFill>
                  <a:schemeClr val="bg1"/>
                </a:solidFill>
              </a:defRPr>
            </a:lvl1pPr>
          </a:lstStyle>
          <a:p>
            <a:endParaRPr lang="ko-KR" altLang="en-US"/>
          </a:p>
        </p:txBody>
      </p:sp>
      <p:sp>
        <p:nvSpPr>
          <p:cNvPr id="5" name="슬라이드 번호 개체 틀 4"/>
          <p:cNvSpPr>
            <a:spLocks noGrp="1"/>
          </p:cNvSpPr>
          <p:nvPr>
            <p:ph type="sldNum" sz="quarter" idx="12"/>
          </p:nvPr>
        </p:nvSpPr>
        <p:spPr/>
        <p:txBody>
          <a:bodyPr/>
          <a:lstStyle>
            <a:lvl1pPr>
              <a:defRPr>
                <a:solidFill>
                  <a:schemeClr val="bg1"/>
                </a:solidFill>
              </a:defRPr>
            </a:lvl1p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5591150" y="477466"/>
            <a:ext cx="6336704" cy="1368152"/>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2020-10-22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hyperlink" Target="http://ocearch.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1984872" y="4385764"/>
            <a:ext cx="4261519" cy="772222"/>
          </a:xfrm>
        </p:spPr>
        <p:txBody>
          <a:bodyPr/>
          <a:lstStyle/>
          <a:p>
            <a:r>
              <a:rPr lang="en-US" altLang="ko-KR" sz="2000" dirty="0"/>
              <a:t>Visualization of Shark Attacks from around the world</a:t>
            </a:r>
          </a:p>
        </p:txBody>
      </p:sp>
      <p:sp>
        <p:nvSpPr>
          <p:cNvPr id="7" name="제목 6"/>
          <p:cNvSpPr>
            <a:spLocks noGrp="1"/>
          </p:cNvSpPr>
          <p:nvPr>
            <p:ph type="ctrTitle"/>
          </p:nvPr>
        </p:nvSpPr>
        <p:spPr/>
        <p:txBody>
          <a:bodyPr/>
          <a:lstStyle/>
          <a:p>
            <a:r>
              <a:rPr lang="en-US" altLang="ko-KR" dirty="0"/>
              <a:t>Sharknadoes</a:t>
            </a:r>
            <a:br>
              <a:rPr lang="en-US" altLang="ko-KR" dirty="0"/>
            </a:br>
            <a:r>
              <a:rPr lang="en-US" altLang="ko-KR" b="1" dirty="0">
                <a:solidFill>
                  <a:schemeClr val="accent1">
                    <a:lumMod val="60000"/>
                    <a:lumOff val="40000"/>
                  </a:schemeClr>
                </a:solidFill>
              </a:rPr>
              <a:t>Project 2</a:t>
            </a:r>
            <a:endParaRPr lang="ko-KR" altLang="en-US" b="1" dirty="0">
              <a:solidFill>
                <a:schemeClr val="accent1">
                  <a:lumMod val="60000"/>
                  <a:lumOff val="40000"/>
                </a:schemeClr>
              </a:solidFill>
            </a:endParaRPr>
          </a:p>
        </p:txBody>
      </p:sp>
      <p:sp>
        <p:nvSpPr>
          <p:cNvPr id="2" name="TextBox 1">
            <a:extLst>
              <a:ext uri="{FF2B5EF4-FFF2-40B4-BE49-F238E27FC236}">
                <a16:creationId xmlns:a16="http://schemas.microsoft.com/office/drawing/2014/main" id="{6C134348-F7F7-4E9C-9421-D308C2B567BC}"/>
              </a:ext>
            </a:extLst>
          </p:cNvPr>
          <p:cNvSpPr txBox="1"/>
          <p:nvPr/>
        </p:nvSpPr>
        <p:spPr>
          <a:xfrm>
            <a:off x="7797925" y="4188490"/>
            <a:ext cx="4392488" cy="1938992"/>
          </a:xfrm>
          <a:prstGeom prst="rect">
            <a:avLst/>
          </a:prstGeom>
          <a:noFill/>
        </p:spPr>
        <p:txBody>
          <a:bodyPr wrap="square" rtlCol="0">
            <a:spAutoFit/>
          </a:bodyPr>
          <a:lstStyle/>
          <a:p>
            <a:pPr algn="ctr"/>
            <a:r>
              <a:rPr lang="en-US" sz="2400" b="1" dirty="0">
                <a:solidFill>
                  <a:srgbClr val="FFFF00"/>
                </a:solidFill>
              </a:rPr>
              <a:t>Group Members:</a:t>
            </a:r>
          </a:p>
          <a:p>
            <a:pPr algn="ctr"/>
            <a:r>
              <a:rPr lang="en-US" sz="2400" b="1" dirty="0">
                <a:solidFill>
                  <a:srgbClr val="FFFF00"/>
                </a:solidFill>
              </a:rPr>
              <a:t>Jayden Le Blanc</a:t>
            </a:r>
          </a:p>
          <a:p>
            <a:pPr algn="ctr"/>
            <a:r>
              <a:rPr lang="en-US" sz="2400" b="1" dirty="0">
                <a:solidFill>
                  <a:srgbClr val="FFFF00"/>
                </a:solidFill>
              </a:rPr>
              <a:t>Daniel Petrella</a:t>
            </a:r>
          </a:p>
          <a:p>
            <a:pPr algn="ctr"/>
            <a:r>
              <a:rPr lang="en-US" sz="2400" b="1" dirty="0">
                <a:solidFill>
                  <a:srgbClr val="FFFF00"/>
                </a:solidFill>
              </a:rPr>
              <a:t>Max Tipton</a:t>
            </a:r>
          </a:p>
          <a:p>
            <a:pPr algn="ctr"/>
            <a:r>
              <a:rPr lang="en-US" sz="2400" b="1" dirty="0">
                <a:solidFill>
                  <a:srgbClr val="FFFF00"/>
                </a:solidFill>
              </a:rPr>
              <a:t>Dave Damon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Web Page Development 02</a:t>
            </a:r>
            <a:endParaRPr lang="ko-KR" altLang="en-US" dirty="0"/>
          </a:p>
        </p:txBody>
      </p:sp>
      <p:sp>
        <p:nvSpPr>
          <p:cNvPr id="37" name="내용 개체 틀 36"/>
          <p:cNvSpPr>
            <a:spLocks noGrp="1"/>
          </p:cNvSpPr>
          <p:nvPr>
            <p:ph idx="1"/>
          </p:nvPr>
        </p:nvSpPr>
        <p:spPr>
          <a:xfrm>
            <a:off x="190550" y="1485579"/>
            <a:ext cx="3672407" cy="4824535"/>
          </a:xfrm>
        </p:spPr>
        <p:txBody>
          <a:bodyPr>
            <a:normAutofit lnSpcReduction="10000"/>
          </a:bodyPr>
          <a:lstStyle/>
          <a:p>
            <a:pPr marL="228600" indent="-228600">
              <a:buFont typeface="Arial" panose="020B0604020202020204" pitchFamily="34" charset="0"/>
              <a:buChar char="•"/>
            </a:pPr>
            <a:r>
              <a:rPr lang="en-US" altLang="ko-KR" dirty="0"/>
              <a:t>The filter buttons on the dynamic Leaflet Map could allow users to filter the map markers displayed by Year, State, Activity, and Shark Species for the attacks.</a:t>
            </a:r>
          </a:p>
          <a:p>
            <a:pPr marL="228600" indent="-228600">
              <a:buFont typeface="Arial" panose="020B0604020202020204" pitchFamily="34" charset="0"/>
              <a:buChar char="•"/>
            </a:pPr>
            <a:r>
              <a:rPr lang="en-US" altLang="ko-KR" dirty="0"/>
              <a:t>Due to the lack of latitude and longitude data in our original dataset, it would be required to use the </a:t>
            </a:r>
            <a:r>
              <a:rPr lang="en-US" altLang="ko-KR" dirty="0" err="1"/>
              <a:t>Mapbox</a:t>
            </a:r>
            <a:r>
              <a:rPr lang="en-US" altLang="ko-KR" dirty="0"/>
              <a:t> Forward Geocoding API to search for coordinated by place name. This proved to be too complex in our limited timeframe, so this map was eliminated from our final Web Page.</a:t>
            </a:r>
          </a:p>
          <a:p>
            <a:endParaRPr lang="ko-KR" altLang="en-US" dirty="0"/>
          </a:p>
        </p:txBody>
      </p:sp>
      <p:pic>
        <p:nvPicPr>
          <p:cNvPr id="21" name="Picture 20">
            <a:extLst>
              <a:ext uri="{FF2B5EF4-FFF2-40B4-BE49-F238E27FC236}">
                <a16:creationId xmlns:a16="http://schemas.microsoft.com/office/drawing/2014/main" id="{5832F0E9-30C9-4DAE-BA20-D9B49298E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9022" y="2901320"/>
            <a:ext cx="6487213" cy="3629013"/>
          </a:xfrm>
          <a:prstGeom prst="rect">
            <a:avLst/>
          </a:prstGeom>
        </p:spPr>
      </p:pic>
      <p:grpSp>
        <p:nvGrpSpPr>
          <p:cNvPr id="14" name="Group 13">
            <a:extLst>
              <a:ext uri="{FF2B5EF4-FFF2-40B4-BE49-F238E27FC236}">
                <a16:creationId xmlns:a16="http://schemas.microsoft.com/office/drawing/2014/main" id="{17FAB9C1-4A5D-4B88-9F83-7B4B46295191}"/>
              </a:ext>
            </a:extLst>
          </p:cNvPr>
          <p:cNvGrpSpPr/>
          <p:nvPr/>
        </p:nvGrpSpPr>
        <p:grpSpPr>
          <a:xfrm>
            <a:off x="7895406" y="1629594"/>
            <a:ext cx="3749409" cy="2781123"/>
            <a:chOff x="4736026" y="3035950"/>
            <a:chExt cx="6567495" cy="3662623"/>
          </a:xfrm>
        </p:grpSpPr>
        <p:pic>
          <p:nvPicPr>
            <p:cNvPr id="5" name="Picture 4">
              <a:extLst>
                <a:ext uri="{FF2B5EF4-FFF2-40B4-BE49-F238E27FC236}">
                  <a16:creationId xmlns:a16="http://schemas.microsoft.com/office/drawing/2014/main" id="{3EFF0DA5-E53E-44CD-92A5-CBA57F18EA1C}"/>
                </a:ext>
              </a:extLst>
            </p:cNvPr>
            <p:cNvPicPr>
              <a:picLocks noChangeAspect="1"/>
            </p:cNvPicPr>
            <p:nvPr/>
          </p:nvPicPr>
          <p:blipFill rotWithShape="1">
            <a:blip r:embed="rId3">
              <a:extLst>
                <a:ext uri="{28A0092B-C50C-407E-A947-70E740481C1C}">
                  <a14:useLocalDpi xmlns:a14="http://schemas.microsoft.com/office/drawing/2010/main" val="0"/>
                </a:ext>
              </a:extLst>
            </a:blip>
            <a:srcRect t="1610"/>
            <a:stretch/>
          </p:blipFill>
          <p:spPr>
            <a:xfrm>
              <a:off x="4736026" y="3035950"/>
              <a:ext cx="1543265" cy="3346171"/>
            </a:xfrm>
            <a:prstGeom prst="rect">
              <a:avLst/>
            </a:prstGeom>
          </p:spPr>
        </p:pic>
        <p:pic>
          <p:nvPicPr>
            <p:cNvPr id="9" name="Picture 8">
              <a:extLst>
                <a:ext uri="{FF2B5EF4-FFF2-40B4-BE49-F238E27FC236}">
                  <a16:creationId xmlns:a16="http://schemas.microsoft.com/office/drawing/2014/main" id="{06D4BE58-D995-4FFA-8CDE-2BBD7A038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359" y="3035951"/>
              <a:ext cx="1648055" cy="2572109"/>
            </a:xfrm>
            <a:prstGeom prst="rect">
              <a:avLst/>
            </a:prstGeom>
          </p:spPr>
        </p:pic>
        <p:pic>
          <p:nvPicPr>
            <p:cNvPr id="11" name="Picture 10">
              <a:extLst>
                <a:ext uri="{FF2B5EF4-FFF2-40B4-BE49-F238E27FC236}">
                  <a16:creationId xmlns:a16="http://schemas.microsoft.com/office/drawing/2014/main" id="{31E9EF1E-5C6C-44A5-93DA-CE64C0B6F6EA}"/>
                </a:ext>
              </a:extLst>
            </p:cNvPr>
            <p:cNvPicPr>
              <a:picLocks noChangeAspect="1"/>
            </p:cNvPicPr>
            <p:nvPr/>
          </p:nvPicPr>
          <p:blipFill rotWithShape="1">
            <a:blip r:embed="rId5">
              <a:extLst>
                <a:ext uri="{28A0092B-C50C-407E-A947-70E740481C1C}">
                  <a14:useLocalDpi xmlns:a14="http://schemas.microsoft.com/office/drawing/2010/main" val="0"/>
                </a:ext>
              </a:extLst>
            </a:blip>
            <a:srcRect t="2053"/>
            <a:stretch/>
          </p:blipFill>
          <p:spPr>
            <a:xfrm>
              <a:off x="8003484" y="3035950"/>
              <a:ext cx="1648055" cy="2258040"/>
            </a:xfrm>
            <a:prstGeom prst="rect">
              <a:avLst/>
            </a:prstGeom>
          </p:spPr>
        </p:pic>
        <p:pic>
          <p:nvPicPr>
            <p:cNvPr id="13" name="Picture 12">
              <a:extLst>
                <a:ext uri="{FF2B5EF4-FFF2-40B4-BE49-F238E27FC236}">
                  <a16:creationId xmlns:a16="http://schemas.microsoft.com/office/drawing/2014/main" id="{F10F4E48-E8FA-4447-8789-62BE67B6092A}"/>
                </a:ext>
              </a:extLst>
            </p:cNvPr>
            <p:cNvPicPr>
              <a:picLocks noChangeAspect="1"/>
            </p:cNvPicPr>
            <p:nvPr/>
          </p:nvPicPr>
          <p:blipFill rotWithShape="1">
            <a:blip r:embed="rId6">
              <a:extLst>
                <a:ext uri="{28A0092B-C50C-407E-A947-70E740481C1C}">
                  <a14:useLocalDpi xmlns:a14="http://schemas.microsoft.com/office/drawing/2010/main" val="0"/>
                </a:ext>
              </a:extLst>
            </a:blip>
            <a:srcRect t="396" b="-1"/>
            <a:stretch/>
          </p:blipFill>
          <p:spPr>
            <a:xfrm>
              <a:off x="9703098" y="3035950"/>
              <a:ext cx="1600423" cy="3662623"/>
            </a:xfrm>
            <a:prstGeom prst="rect">
              <a:avLst/>
            </a:prstGeom>
          </p:spPr>
        </p:pic>
      </p:grpSp>
    </p:spTree>
    <p:extLst>
      <p:ext uri="{BB962C8B-B14F-4D97-AF65-F5344CB8AC3E}">
        <p14:creationId xmlns:p14="http://schemas.microsoft.com/office/powerpoint/2010/main" val="75800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Web Page Development 03</a:t>
            </a:r>
            <a:endParaRPr lang="ko-KR" altLang="en-US" dirty="0"/>
          </a:p>
        </p:txBody>
      </p:sp>
      <p:sp>
        <p:nvSpPr>
          <p:cNvPr id="37" name="내용 개체 틀 36"/>
          <p:cNvSpPr>
            <a:spLocks noGrp="1"/>
          </p:cNvSpPr>
          <p:nvPr>
            <p:ph idx="1"/>
          </p:nvPr>
        </p:nvSpPr>
        <p:spPr>
          <a:xfrm>
            <a:off x="190550" y="1485579"/>
            <a:ext cx="3672407" cy="4824535"/>
          </a:xfrm>
        </p:spPr>
        <p:txBody>
          <a:bodyPr>
            <a:normAutofit/>
          </a:bodyPr>
          <a:lstStyle/>
          <a:p>
            <a:pPr marL="228600" indent="-228600">
              <a:buFont typeface="Arial" panose="020B0604020202020204" pitchFamily="34" charset="0"/>
              <a:buChar char="•"/>
            </a:pPr>
            <a:r>
              <a:rPr lang="en-US" altLang="ko-KR" dirty="0"/>
              <a:t>The final version of the Web Page includes a Bar Chart with the  Number of Shark Attacks vs. Year, with a filter by Country feature.</a:t>
            </a:r>
          </a:p>
          <a:p>
            <a:pPr marL="228600" indent="-228600">
              <a:buFont typeface="Arial" panose="020B0604020202020204" pitchFamily="34" charset="0"/>
              <a:buChar char="•"/>
            </a:pPr>
            <a:r>
              <a:rPr lang="en-US" altLang="ko-KR" dirty="0"/>
              <a:t>The second chart is a Pie Chart showing the Percentage of Attacks by Country, with the capability to select an individual Year.</a:t>
            </a:r>
          </a:p>
          <a:p>
            <a:pPr marL="0" indent="0"/>
            <a:endParaRPr lang="en-US" altLang="ko-KR" dirty="0"/>
          </a:p>
          <a:p>
            <a:endParaRPr lang="ko-KR" altLang="en-US" dirty="0"/>
          </a:p>
        </p:txBody>
      </p:sp>
      <p:pic>
        <p:nvPicPr>
          <p:cNvPr id="10" name="Picture 9">
            <a:extLst>
              <a:ext uri="{FF2B5EF4-FFF2-40B4-BE49-F238E27FC236}">
                <a16:creationId xmlns:a16="http://schemas.microsoft.com/office/drawing/2014/main" id="{1729ACEF-E5D7-4A21-9203-07B203EB5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957" y="1629594"/>
            <a:ext cx="4990160" cy="3584988"/>
          </a:xfrm>
          <a:prstGeom prst="rect">
            <a:avLst/>
          </a:prstGeom>
        </p:spPr>
      </p:pic>
      <p:grpSp>
        <p:nvGrpSpPr>
          <p:cNvPr id="18" name="Group 17">
            <a:extLst>
              <a:ext uri="{FF2B5EF4-FFF2-40B4-BE49-F238E27FC236}">
                <a16:creationId xmlns:a16="http://schemas.microsoft.com/office/drawing/2014/main" id="{D5F6E824-F4A1-4FE3-B26F-6B69A82C488B}"/>
              </a:ext>
            </a:extLst>
          </p:cNvPr>
          <p:cNvGrpSpPr/>
          <p:nvPr/>
        </p:nvGrpSpPr>
        <p:grpSpPr>
          <a:xfrm>
            <a:off x="6455246" y="3069754"/>
            <a:ext cx="5385232" cy="3571538"/>
            <a:chOff x="4210557" y="1308013"/>
            <a:chExt cx="7789306" cy="4642061"/>
          </a:xfrm>
        </p:grpSpPr>
        <p:pic>
          <p:nvPicPr>
            <p:cNvPr id="7" name="Picture 6">
              <a:extLst>
                <a:ext uri="{FF2B5EF4-FFF2-40B4-BE49-F238E27FC236}">
                  <a16:creationId xmlns:a16="http://schemas.microsoft.com/office/drawing/2014/main" id="{FB1E2664-36EE-4E24-9BAC-73195887D3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0557" y="1308013"/>
              <a:ext cx="7789306" cy="4642061"/>
            </a:xfrm>
            <a:prstGeom prst="rect">
              <a:avLst/>
            </a:prstGeom>
          </p:spPr>
        </p:pic>
        <p:sp>
          <p:nvSpPr>
            <p:cNvPr id="12" name="Rectangle 11">
              <a:extLst>
                <a:ext uri="{FF2B5EF4-FFF2-40B4-BE49-F238E27FC236}">
                  <a16:creationId xmlns:a16="http://schemas.microsoft.com/office/drawing/2014/main" id="{7784254C-FB92-4D51-AEFD-A3644ECE62F8}"/>
                </a:ext>
              </a:extLst>
            </p:cNvPr>
            <p:cNvSpPr/>
            <p:nvPr/>
          </p:nvSpPr>
          <p:spPr>
            <a:xfrm>
              <a:off x="5447134" y="4149874"/>
              <a:ext cx="2448272" cy="17281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Bar Chart</a:t>
              </a:r>
            </a:p>
            <a:p>
              <a:pPr algn="ctr"/>
              <a:r>
                <a:rPr lang="en-US" dirty="0"/>
                <a:t>Placeholder</a:t>
              </a:r>
            </a:p>
          </p:txBody>
        </p:sp>
        <p:sp>
          <p:nvSpPr>
            <p:cNvPr id="17" name="Rectangle 16">
              <a:extLst>
                <a:ext uri="{FF2B5EF4-FFF2-40B4-BE49-F238E27FC236}">
                  <a16:creationId xmlns:a16="http://schemas.microsoft.com/office/drawing/2014/main" id="{EC6462C9-9BBF-4E1A-837A-823872FA651F}"/>
                </a:ext>
              </a:extLst>
            </p:cNvPr>
            <p:cNvSpPr/>
            <p:nvPr/>
          </p:nvSpPr>
          <p:spPr>
            <a:xfrm>
              <a:off x="8097892" y="4149874"/>
              <a:ext cx="2448272" cy="17281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Pie Chart</a:t>
              </a:r>
            </a:p>
            <a:p>
              <a:pPr algn="ctr"/>
              <a:r>
                <a:rPr lang="en-US" dirty="0"/>
                <a:t>Placeholder</a:t>
              </a:r>
            </a:p>
          </p:txBody>
        </p:sp>
      </p:grpSp>
    </p:spTree>
    <p:extLst>
      <p:ext uri="{BB962C8B-B14F-4D97-AF65-F5344CB8AC3E}">
        <p14:creationId xmlns:p14="http://schemas.microsoft.com/office/powerpoint/2010/main" val="1602406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62558" y="477466"/>
            <a:ext cx="3600400" cy="769441"/>
          </a:xfrm>
          <a:prstGeom prst="rect">
            <a:avLst/>
          </a:prstGeom>
          <a:noFill/>
        </p:spPr>
        <p:txBody>
          <a:bodyPr wrap="square" rtlCol="0">
            <a:spAutoFit/>
          </a:bodyPr>
          <a:lstStyle/>
          <a:p>
            <a:pPr algn="ctr"/>
            <a:r>
              <a:rPr lang="en-US" altLang="ko-KR" sz="4400" b="1" dirty="0">
                <a:solidFill>
                  <a:schemeClr val="bg1"/>
                </a:solidFill>
                <a:latin typeface="+mj-lt"/>
                <a:ea typeface="맑은 고딕" panose="020B0503020000020004" pitchFamily="50" charset="-127"/>
              </a:rPr>
              <a:t>Process</a:t>
            </a:r>
            <a:endParaRPr lang="ko-KR" altLang="en-US" sz="4400" b="1" dirty="0">
              <a:solidFill>
                <a:schemeClr val="bg1"/>
              </a:solidFill>
              <a:latin typeface="+mj-lt"/>
              <a:ea typeface="맑은 고딕" panose="020B0503020000020004" pitchFamily="50" charset="-127"/>
            </a:endParaRPr>
          </a:p>
        </p:txBody>
      </p:sp>
      <p:sp>
        <p:nvSpPr>
          <p:cNvPr id="13" name="Text Box 5"/>
          <p:cNvSpPr txBox="1">
            <a:spLocks noChangeArrowheads="1"/>
          </p:cNvSpPr>
          <p:nvPr/>
        </p:nvSpPr>
        <p:spPr bwMode="auto">
          <a:xfrm>
            <a:off x="6095206" y="350287"/>
            <a:ext cx="5472608" cy="2431435"/>
          </a:xfrm>
          <a:prstGeom prst="rect">
            <a:avLst/>
          </a:prstGeom>
          <a:noFill/>
          <a:ln w="9525">
            <a:noFill/>
            <a:miter lim="800000"/>
            <a:headEnd/>
            <a:tailEnd/>
          </a:ln>
        </p:spPr>
        <p:txBody>
          <a:bodyPr wrap="square">
            <a:spAutoFit/>
          </a:bodyPr>
          <a:lstStyle/>
          <a:p>
            <a:pPr>
              <a:spcAft>
                <a:spcPts val="1200"/>
              </a:spcAft>
              <a:defRPr/>
            </a:pPr>
            <a:r>
              <a:rPr lang="en-US" altLang="ko-KR" sz="1600" b="1" dirty="0">
                <a:solidFill>
                  <a:srgbClr val="013A47"/>
                </a:solidFill>
                <a:latin typeface="+mj-lt"/>
              </a:rPr>
              <a:t>01  Found Data Source from Shark Research Institute website and downloaded to a csv file</a:t>
            </a:r>
          </a:p>
          <a:p>
            <a:pPr>
              <a:spcAft>
                <a:spcPts val="1200"/>
              </a:spcAft>
              <a:defRPr/>
            </a:pPr>
            <a:r>
              <a:rPr lang="en-US" altLang="ko-KR" sz="1600" b="1" dirty="0">
                <a:solidFill>
                  <a:srgbClr val="013A47"/>
                </a:solidFill>
                <a:latin typeface="+mj-lt"/>
              </a:rPr>
              <a:t>02  Use jupyter notebooks to clean data frame and create SQLite database file</a:t>
            </a:r>
          </a:p>
          <a:p>
            <a:pPr>
              <a:spcAft>
                <a:spcPts val="1200"/>
              </a:spcAft>
              <a:defRPr/>
            </a:pPr>
            <a:r>
              <a:rPr lang="en-US" altLang="ko-KR" sz="1600" b="1" dirty="0">
                <a:solidFill>
                  <a:srgbClr val="013A47"/>
                </a:solidFill>
                <a:latin typeface="+mj-lt"/>
              </a:rPr>
              <a:t>03  Create Flask App to create .json file</a:t>
            </a:r>
            <a:endParaRPr lang="en-US" altLang="ko-KR" sz="1600" b="1" dirty="0">
              <a:solidFill>
                <a:srgbClr val="013A47"/>
              </a:solidFill>
              <a:highlight>
                <a:srgbClr val="FFFF00"/>
              </a:highlight>
              <a:latin typeface="+mj-lt"/>
            </a:endParaRPr>
          </a:p>
          <a:p>
            <a:pPr>
              <a:spcAft>
                <a:spcPts val="1200"/>
              </a:spcAft>
              <a:defRPr/>
            </a:pPr>
            <a:r>
              <a:rPr lang="en-US" altLang="ko-KR" sz="1600" b="1" dirty="0">
                <a:solidFill>
                  <a:srgbClr val="013A47"/>
                </a:solidFill>
                <a:latin typeface="+mj-lt"/>
              </a:rPr>
              <a:t>04  Use the json file to populate graphs</a:t>
            </a:r>
          </a:p>
          <a:p>
            <a:pPr>
              <a:spcAft>
                <a:spcPts val="1200"/>
              </a:spcAft>
              <a:defRPr/>
            </a:pPr>
            <a:r>
              <a:rPr lang="en-US" altLang="ko-KR" sz="1600" b="1" dirty="0">
                <a:solidFill>
                  <a:srgbClr val="013A47"/>
                </a:solidFill>
                <a:latin typeface="+mj-lt"/>
              </a:rPr>
              <a:t>05  Display Web Page using JS. HTML, and CSS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Source</a:t>
            </a:r>
            <a:endParaRPr lang="ko-KR" altLang="en-US" dirty="0"/>
          </a:p>
        </p:txBody>
      </p:sp>
      <p:sp>
        <p:nvSpPr>
          <p:cNvPr id="37" name="내용 개체 틀 36"/>
          <p:cNvSpPr>
            <a:spLocks noGrp="1"/>
          </p:cNvSpPr>
          <p:nvPr>
            <p:ph idx="1"/>
          </p:nvPr>
        </p:nvSpPr>
        <p:spPr>
          <a:xfrm>
            <a:off x="1624171" y="1413571"/>
            <a:ext cx="8942070" cy="864095"/>
          </a:xfrm>
        </p:spPr>
        <p:txBody>
          <a:bodyPr/>
          <a:lstStyle/>
          <a:p>
            <a:pPr marL="0" indent="0"/>
            <a:r>
              <a:rPr lang="en-US" altLang="ko-KR" dirty="0"/>
              <a:t>Source of Data:  Global Shark Attack File from Shark Research Institute, Princeton, NJ.</a:t>
            </a:r>
          </a:p>
          <a:p>
            <a:r>
              <a:rPr lang="en-US" altLang="ko-KR" dirty="0"/>
              <a:t>The file is a .csv of 6580 shark attack incidents dating back to the year 1555.</a:t>
            </a:r>
            <a:endParaRPr lang="ko-KR" altLang="en-US" dirty="0"/>
          </a:p>
        </p:txBody>
      </p:sp>
      <p:pic>
        <p:nvPicPr>
          <p:cNvPr id="3" name="Picture 2">
            <a:extLst>
              <a:ext uri="{FF2B5EF4-FFF2-40B4-BE49-F238E27FC236}">
                <a16:creationId xmlns:a16="http://schemas.microsoft.com/office/drawing/2014/main" id="{89109DED-A70D-4D64-BAAF-D57812EFDE81}"/>
              </a:ext>
            </a:extLst>
          </p:cNvPr>
          <p:cNvPicPr>
            <a:picLocks noChangeAspect="1"/>
          </p:cNvPicPr>
          <p:nvPr/>
        </p:nvPicPr>
        <p:blipFill>
          <a:blip r:embed="rId2"/>
          <a:stretch>
            <a:fillRect/>
          </a:stretch>
        </p:blipFill>
        <p:spPr>
          <a:xfrm>
            <a:off x="2098762" y="2493690"/>
            <a:ext cx="7992888" cy="39665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EFDEDA-6B7E-4294-94A6-51E7149B32ED}"/>
              </a:ext>
            </a:extLst>
          </p:cNvPr>
          <p:cNvSpPr>
            <a:spLocks noGrp="1"/>
          </p:cNvSpPr>
          <p:nvPr>
            <p:ph idx="1"/>
          </p:nvPr>
        </p:nvSpPr>
        <p:spPr>
          <a:xfrm>
            <a:off x="609521" y="2017664"/>
            <a:ext cx="11258881" cy="2178491"/>
          </a:xfrm>
        </p:spPr>
        <p:txBody>
          <a:bodyPr vert="horz" lIns="99569" tIns="49785" rIns="99569" bIns="49785" rtlCol="0" anchor="t">
            <a:normAutofit/>
          </a:bodyPr>
          <a:lstStyle/>
          <a:p>
            <a:pPr marL="373380" indent="-373380"/>
            <a:endParaRPr lang="en-US" i="0" dirty="0">
              <a:ea typeface="+mj-lt"/>
              <a:cs typeface="+mj-lt"/>
            </a:endParaRPr>
          </a:p>
          <a:p>
            <a:pPr marL="373380" indent="-373380" algn="just"/>
            <a:r>
              <a:rPr lang="en-US" b="1" i="0" dirty="0">
                <a:ea typeface="+mj-lt"/>
                <a:cs typeface="+mj-lt"/>
              </a:rPr>
              <a:t>Global Marine Data:</a:t>
            </a:r>
            <a:r>
              <a:rPr lang="en-US" i="0" dirty="0">
                <a:ea typeface="+mj-lt"/>
                <a:cs typeface="+mj-lt"/>
              </a:rPr>
              <a:t> with an effort to secure sea surface temperatures, to plot against our shark activity,</a:t>
            </a:r>
            <a:endParaRPr lang="en-US" dirty="0">
              <a:cs typeface="+mj-lt"/>
            </a:endParaRPr>
          </a:p>
          <a:p>
            <a:pPr marL="373380" indent="-373380" algn="just"/>
            <a:r>
              <a:rPr lang="en-US" i="0" dirty="0">
                <a:ea typeface="+mj-lt"/>
                <a:cs typeface="+mj-lt"/>
              </a:rPr>
              <a:t>the hopes of finding relationships with increased sea temperatures over the last century, and certainly the</a:t>
            </a:r>
            <a:endParaRPr lang="en-US" dirty="0">
              <a:cs typeface="+mj-lt"/>
            </a:endParaRPr>
          </a:p>
          <a:p>
            <a:pPr marL="373380" indent="-373380" algn="just"/>
            <a:r>
              <a:rPr lang="en-US" i="0" dirty="0">
                <a:ea typeface="+mj-lt"/>
                <a:cs typeface="+mj-lt"/>
              </a:rPr>
              <a:t>last few decades. This information is housed by the National Centers for Environmental Information (NCEI)</a:t>
            </a:r>
            <a:endParaRPr lang="en-US" dirty="0">
              <a:ea typeface="맑은 고딕"/>
              <a:cs typeface="+mj-lt"/>
            </a:endParaRPr>
          </a:p>
          <a:p>
            <a:pPr marL="373380" indent="-373380" algn="just"/>
            <a:r>
              <a:rPr lang="en-US" i="0" dirty="0">
                <a:ea typeface="+mj-lt"/>
                <a:cs typeface="+mj-lt"/>
              </a:rPr>
              <a:t>at the National Oceanic &amp; Atmospheric Administration (NOAA)</a:t>
            </a:r>
            <a:endParaRPr lang="en-US" dirty="0">
              <a:cs typeface="+mj-lt"/>
            </a:endParaRPr>
          </a:p>
          <a:p>
            <a:pPr marL="373380" indent="-373380"/>
            <a:endParaRPr lang="en-US" i="0" dirty="0">
              <a:ea typeface="+mj-lt"/>
              <a:cs typeface="+mj-lt"/>
            </a:endParaRPr>
          </a:p>
          <a:p>
            <a:pPr marL="373380" indent="-373380"/>
            <a:endParaRPr lang="en-US" i="0" dirty="0">
              <a:ea typeface="+mj-lt"/>
              <a:cs typeface="+mj-lt"/>
            </a:endParaRPr>
          </a:p>
          <a:p>
            <a:pPr marL="373380" indent="-373380"/>
            <a:endParaRPr lang="en-US">
              <a:cs typeface="Calibri"/>
            </a:endParaRPr>
          </a:p>
        </p:txBody>
      </p:sp>
      <p:sp>
        <p:nvSpPr>
          <p:cNvPr id="3" name="Title 2">
            <a:extLst>
              <a:ext uri="{FF2B5EF4-FFF2-40B4-BE49-F238E27FC236}">
                <a16:creationId xmlns:a16="http://schemas.microsoft.com/office/drawing/2014/main" id="{ABA1FCD3-BE04-4F95-9801-74435B1D93FE}"/>
              </a:ext>
            </a:extLst>
          </p:cNvPr>
          <p:cNvSpPr>
            <a:spLocks noGrp="1"/>
          </p:cNvSpPr>
          <p:nvPr>
            <p:ph type="title"/>
          </p:nvPr>
        </p:nvSpPr>
        <p:spPr/>
        <p:txBody>
          <a:bodyPr/>
          <a:lstStyle/>
          <a:p>
            <a:r>
              <a:rPr lang="en-US">
                <a:ea typeface="맑은 고딕"/>
                <a:cs typeface="Calibri"/>
              </a:rPr>
              <a:t>Adjacent Datasets</a:t>
            </a:r>
            <a:endParaRPr lang="en-US"/>
          </a:p>
        </p:txBody>
      </p:sp>
      <p:pic>
        <p:nvPicPr>
          <p:cNvPr id="5" name="Picture 5" descr="Logo, company name&#10;&#10;Description automatically generated">
            <a:extLst>
              <a:ext uri="{FF2B5EF4-FFF2-40B4-BE49-F238E27FC236}">
                <a16:creationId xmlns:a16="http://schemas.microsoft.com/office/drawing/2014/main" id="{5A6D4D35-2D3C-4090-946D-C4F5F54BC05E}"/>
              </a:ext>
            </a:extLst>
          </p:cNvPr>
          <p:cNvPicPr>
            <a:picLocks noChangeAspect="1"/>
          </p:cNvPicPr>
          <p:nvPr/>
        </p:nvPicPr>
        <p:blipFill>
          <a:blip r:embed="rId2"/>
          <a:stretch>
            <a:fillRect/>
          </a:stretch>
        </p:blipFill>
        <p:spPr>
          <a:xfrm>
            <a:off x="7565846" y="2012940"/>
            <a:ext cx="2742208" cy="353539"/>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EA2995CB-D719-46E5-BA73-FF83DD51BDA0}"/>
              </a:ext>
            </a:extLst>
          </p:cNvPr>
          <p:cNvPicPr>
            <a:picLocks noChangeAspect="1"/>
          </p:cNvPicPr>
          <p:nvPr/>
        </p:nvPicPr>
        <p:blipFill>
          <a:blip r:embed="rId3"/>
          <a:stretch>
            <a:fillRect/>
          </a:stretch>
        </p:blipFill>
        <p:spPr>
          <a:xfrm>
            <a:off x="730850" y="4328195"/>
            <a:ext cx="2742208" cy="1762790"/>
          </a:xfrm>
          <a:prstGeom prst="rect">
            <a:avLst/>
          </a:prstGeom>
        </p:spPr>
      </p:pic>
      <p:sp>
        <p:nvSpPr>
          <p:cNvPr id="7" name="TextBox 6">
            <a:extLst>
              <a:ext uri="{FF2B5EF4-FFF2-40B4-BE49-F238E27FC236}">
                <a16:creationId xmlns:a16="http://schemas.microsoft.com/office/drawing/2014/main" id="{86053DF0-6A50-4128-8D19-6929C7A23550}"/>
              </a:ext>
            </a:extLst>
          </p:cNvPr>
          <p:cNvSpPr txBox="1"/>
          <p:nvPr/>
        </p:nvSpPr>
        <p:spPr>
          <a:xfrm>
            <a:off x="3588727" y="4406964"/>
            <a:ext cx="824901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hlinkClick r:id="rId4"/>
              </a:rPr>
              <a:t>Ocearch.org</a:t>
            </a:r>
            <a:r>
              <a:rPr lang="en-US" b="1" dirty="0">
                <a:ea typeface="+mn-lt"/>
                <a:cs typeface="+mn-lt"/>
              </a:rPr>
              <a:t>,</a:t>
            </a:r>
            <a:r>
              <a:rPr lang="en-US" dirty="0">
                <a:ea typeface="+mn-lt"/>
                <a:cs typeface="+mn-lt"/>
              </a:rPr>
              <a:t> which tracks a large number of living marine wildlife. Perhaps an isolation of sharks in a specific location could be placed against our shark attack file to look for trends.</a:t>
            </a:r>
          </a:p>
          <a:p>
            <a:pPr algn="l"/>
            <a:endParaRPr lang="en-US" dirty="0">
              <a:cs typeface="Calibri Light"/>
            </a:endParaRPr>
          </a:p>
        </p:txBody>
      </p:sp>
    </p:spTree>
    <p:extLst>
      <p:ext uri="{BB962C8B-B14F-4D97-AF65-F5344CB8AC3E}">
        <p14:creationId xmlns:p14="http://schemas.microsoft.com/office/powerpoint/2010/main" val="1190239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Jupyter</a:t>
            </a:r>
            <a:r>
              <a:rPr lang="en-US" altLang="ko-KR" dirty="0"/>
              <a:t> Notebook</a:t>
            </a:r>
            <a:endParaRPr lang="ko-KR" altLang="en-US" dirty="0"/>
          </a:p>
        </p:txBody>
      </p:sp>
      <p:pic>
        <p:nvPicPr>
          <p:cNvPr id="12" name="Content Placeholder 11">
            <a:extLst>
              <a:ext uri="{FF2B5EF4-FFF2-40B4-BE49-F238E27FC236}">
                <a16:creationId xmlns:a16="http://schemas.microsoft.com/office/drawing/2014/main" id="{033B10F6-41BF-6644-ABD0-923838286C7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9520" y="1341561"/>
            <a:ext cx="4513417" cy="4824413"/>
          </a:xfrm>
        </p:spPr>
      </p:pic>
      <p:pic>
        <p:nvPicPr>
          <p:cNvPr id="14" name="Picture 13">
            <a:extLst>
              <a:ext uri="{FF2B5EF4-FFF2-40B4-BE49-F238E27FC236}">
                <a16:creationId xmlns:a16="http://schemas.microsoft.com/office/drawing/2014/main" id="{C533A20E-8FB5-4245-8589-0BF942EDA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9142" y="1867817"/>
            <a:ext cx="6264696" cy="3771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Flask App</a:t>
            </a:r>
            <a:endParaRPr lang="ko-KR" altLang="en-US" dirty="0"/>
          </a:p>
        </p:txBody>
      </p:sp>
      <p:pic>
        <p:nvPicPr>
          <p:cNvPr id="8" name="Content Placeholder 7">
            <a:extLst>
              <a:ext uri="{FF2B5EF4-FFF2-40B4-BE49-F238E27FC236}">
                <a16:creationId xmlns:a16="http://schemas.microsoft.com/office/drawing/2014/main" id="{5E059B12-4CCB-6F4C-86FE-EA3EDC4D22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8942" y="1413570"/>
            <a:ext cx="4752528" cy="5040560"/>
          </a:xfrm>
        </p:spPr>
      </p:pic>
    </p:spTree>
    <p:extLst>
      <p:ext uri="{BB962C8B-B14F-4D97-AF65-F5344CB8AC3E}">
        <p14:creationId xmlns:p14="http://schemas.microsoft.com/office/powerpoint/2010/main" val="164347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Javascript</a:t>
            </a:r>
            <a:r>
              <a:rPr lang="en-US" altLang="ko-KR" dirty="0"/>
              <a:t> - Generate Bubble Charts </a:t>
            </a:r>
            <a:endParaRPr lang="ko-KR" altLang="en-US" dirty="0"/>
          </a:p>
        </p:txBody>
      </p:sp>
      <p:pic>
        <p:nvPicPr>
          <p:cNvPr id="7" name="Picture 6">
            <a:extLst>
              <a:ext uri="{FF2B5EF4-FFF2-40B4-BE49-F238E27FC236}">
                <a16:creationId xmlns:a16="http://schemas.microsoft.com/office/drawing/2014/main" id="{26A2BAA2-499C-4BCC-B7AF-8E624D1ECC11}"/>
              </a:ext>
            </a:extLst>
          </p:cNvPr>
          <p:cNvPicPr>
            <a:picLocks noChangeAspect="1"/>
          </p:cNvPicPr>
          <p:nvPr/>
        </p:nvPicPr>
        <p:blipFill>
          <a:blip r:embed="rId3"/>
          <a:stretch>
            <a:fillRect/>
          </a:stretch>
        </p:blipFill>
        <p:spPr>
          <a:xfrm>
            <a:off x="1919929" y="1344528"/>
            <a:ext cx="3311181" cy="2213743"/>
          </a:xfrm>
          <a:prstGeom prst="rect">
            <a:avLst/>
          </a:prstGeom>
        </p:spPr>
      </p:pic>
      <p:pic>
        <p:nvPicPr>
          <p:cNvPr id="10" name="Picture 9">
            <a:extLst>
              <a:ext uri="{FF2B5EF4-FFF2-40B4-BE49-F238E27FC236}">
                <a16:creationId xmlns:a16="http://schemas.microsoft.com/office/drawing/2014/main" id="{93818F9F-AD7F-4DB1-9763-4660D27ADE34}"/>
              </a:ext>
            </a:extLst>
          </p:cNvPr>
          <p:cNvPicPr>
            <a:picLocks noChangeAspect="1"/>
          </p:cNvPicPr>
          <p:nvPr/>
        </p:nvPicPr>
        <p:blipFill>
          <a:blip r:embed="rId4"/>
          <a:stretch>
            <a:fillRect/>
          </a:stretch>
        </p:blipFill>
        <p:spPr>
          <a:xfrm>
            <a:off x="6239222" y="1348684"/>
            <a:ext cx="3597332" cy="2565929"/>
          </a:xfrm>
          <a:prstGeom prst="rect">
            <a:avLst/>
          </a:prstGeom>
        </p:spPr>
      </p:pic>
      <p:pic>
        <p:nvPicPr>
          <p:cNvPr id="13" name="Picture 12">
            <a:extLst>
              <a:ext uri="{FF2B5EF4-FFF2-40B4-BE49-F238E27FC236}">
                <a16:creationId xmlns:a16="http://schemas.microsoft.com/office/drawing/2014/main" id="{66C62B10-4B1D-4BAC-947F-A08186ED2B7F}"/>
              </a:ext>
            </a:extLst>
          </p:cNvPr>
          <p:cNvPicPr>
            <a:picLocks noChangeAspect="1"/>
          </p:cNvPicPr>
          <p:nvPr/>
        </p:nvPicPr>
        <p:blipFill>
          <a:blip r:embed="rId5"/>
          <a:stretch>
            <a:fillRect/>
          </a:stretch>
        </p:blipFill>
        <p:spPr>
          <a:xfrm>
            <a:off x="6242362" y="3914613"/>
            <a:ext cx="3597260" cy="2595211"/>
          </a:xfrm>
          <a:prstGeom prst="rect">
            <a:avLst/>
          </a:prstGeom>
        </p:spPr>
      </p:pic>
    </p:spTree>
    <p:extLst>
      <p:ext uri="{BB962C8B-B14F-4D97-AF65-F5344CB8AC3E}">
        <p14:creationId xmlns:p14="http://schemas.microsoft.com/office/powerpoint/2010/main" val="380491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Bubble Charts for 3 different years</a:t>
            </a:r>
            <a:endParaRPr lang="ko-KR" altLang="en-US" dirty="0"/>
          </a:p>
        </p:txBody>
      </p:sp>
      <p:pic>
        <p:nvPicPr>
          <p:cNvPr id="6" name="Content Placeholder 5">
            <a:extLst>
              <a:ext uri="{FF2B5EF4-FFF2-40B4-BE49-F238E27FC236}">
                <a16:creationId xmlns:a16="http://schemas.microsoft.com/office/drawing/2014/main" id="{490B8FC5-A1E3-4B34-9F49-431104054F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1065" y="2001761"/>
            <a:ext cx="3673941" cy="3405526"/>
          </a:xfrm>
        </p:spPr>
      </p:pic>
      <p:pic>
        <p:nvPicPr>
          <p:cNvPr id="9" name="Picture 8">
            <a:extLst>
              <a:ext uri="{FF2B5EF4-FFF2-40B4-BE49-F238E27FC236}">
                <a16:creationId xmlns:a16="http://schemas.microsoft.com/office/drawing/2014/main" id="{9948EC96-F839-4048-86ED-0E7D983FF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3603" y="2033154"/>
            <a:ext cx="3031803" cy="3404699"/>
          </a:xfrm>
          <a:prstGeom prst="rect">
            <a:avLst/>
          </a:prstGeom>
        </p:spPr>
      </p:pic>
      <p:pic>
        <p:nvPicPr>
          <p:cNvPr id="11" name="Picture 10">
            <a:extLst>
              <a:ext uri="{FF2B5EF4-FFF2-40B4-BE49-F238E27FC236}">
                <a16:creationId xmlns:a16="http://schemas.microsoft.com/office/drawing/2014/main" id="{26C528AE-CBAD-499C-B2BF-0A7A796373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1470" y="2032328"/>
            <a:ext cx="3211233" cy="3405526"/>
          </a:xfrm>
          <a:prstGeom prst="rect">
            <a:avLst/>
          </a:prstGeom>
        </p:spPr>
      </p:pic>
    </p:spTree>
    <p:extLst>
      <p:ext uri="{BB962C8B-B14F-4D97-AF65-F5344CB8AC3E}">
        <p14:creationId xmlns:p14="http://schemas.microsoft.com/office/powerpoint/2010/main" val="1936437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463512-50D2-4F61-B507-6C8091E57F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9382" y="1485579"/>
            <a:ext cx="4182966" cy="2691538"/>
          </a:xfrm>
          <a:prstGeom prst="rect">
            <a:avLst/>
          </a:prstGeom>
        </p:spPr>
      </p:pic>
      <p:sp>
        <p:nvSpPr>
          <p:cNvPr id="2" name="제목 1"/>
          <p:cNvSpPr>
            <a:spLocks noGrp="1"/>
          </p:cNvSpPr>
          <p:nvPr>
            <p:ph type="title"/>
          </p:nvPr>
        </p:nvSpPr>
        <p:spPr/>
        <p:txBody>
          <a:bodyPr/>
          <a:lstStyle/>
          <a:p>
            <a:r>
              <a:rPr lang="en-US" altLang="ko-KR" dirty="0"/>
              <a:t>Web Page Development 01</a:t>
            </a:r>
            <a:endParaRPr lang="ko-KR" altLang="en-US" dirty="0"/>
          </a:p>
        </p:txBody>
      </p:sp>
      <p:sp>
        <p:nvSpPr>
          <p:cNvPr id="37" name="내용 개체 틀 36"/>
          <p:cNvSpPr>
            <a:spLocks noGrp="1"/>
          </p:cNvSpPr>
          <p:nvPr>
            <p:ph idx="1"/>
          </p:nvPr>
        </p:nvSpPr>
        <p:spPr>
          <a:xfrm>
            <a:off x="190550" y="1485579"/>
            <a:ext cx="3672407" cy="4824535"/>
          </a:xfrm>
        </p:spPr>
        <p:txBody>
          <a:bodyPr/>
          <a:lstStyle/>
          <a:p>
            <a:pPr marL="228600" indent="-228600">
              <a:buFont typeface="Arial" panose="020B0604020202020204" pitchFamily="34" charset="0"/>
              <a:buChar char="•"/>
            </a:pPr>
            <a:r>
              <a:rPr lang="en-US" altLang="ko-KR" dirty="0"/>
              <a:t>The Web Page was set up to incorporate Bootstrap, Leaflet, </a:t>
            </a:r>
            <a:r>
              <a:rPr lang="en-US" altLang="ko-KR" dirty="0" err="1"/>
              <a:t>Mapbox</a:t>
            </a:r>
            <a:r>
              <a:rPr lang="en-US" altLang="ko-KR" dirty="0"/>
              <a:t>, and </a:t>
            </a:r>
            <a:r>
              <a:rPr lang="en-US" altLang="ko-KR" dirty="0" err="1"/>
              <a:t>Plotly</a:t>
            </a:r>
            <a:r>
              <a:rPr lang="en-US" altLang="ko-KR" dirty="0"/>
              <a:t> elements.</a:t>
            </a:r>
          </a:p>
          <a:p>
            <a:pPr marL="228600" indent="-228600">
              <a:buFont typeface="Arial" panose="020B0604020202020204" pitchFamily="34" charset="0"/>
              <a:buChar char="•"/>
            </a:pPr>
            <a:r>
              <a:rPr lang="en-US" altLang="ko-KR" dirty="0"/>
              <a:t>The design contains a Jumbotron feature at the top with a title and background image. Below that are multiple pulldown filter buttons to interact with the Leaflet Map below. The Leaflet map will have marker clusters that dynamically update with the map zoom level to indicate shark attacks at various locations.</a:t>
            </a:r>
          </a:p>
          <a:p>
            <a:endParaRPr lang="ko-KR" altLang="en-US" dirty="0"/>
          </a:p>
        </p:txBody>
      </p:sp>
      <p:grpSp>
        <p:nvGrpSpPr>
          <p:cNvPr id="7" name="Group 6">
            <a:extLst>
              <a:ext uri="{FF2B5EF4-FFF2-40B4-BE49-F238E27FC236}">
                <a16:creationId xmlns:a16="http://schemas.microsoft.com/office/drawing/2014/main" id="{6ADE4140-0CC9-457B-A13D-350A0B42903E}"/>
              </a:ext>
            </a:extLst>
          </p:cNvPr>
          <p:cNvGrpSpPr/>
          <p:nvPr/>
        </p:nvGrpSpPr>
        <p:grpSpPr>
          <a:xfrm>
            <a:off x="3934966" y="2853730"/>
            <a:ext cx="5486350" cy="3602462"/>
            <a:chOff x="4069918" y="1609811"/>
            <a:chExt cx="7857936" cy="4718024"/>
          </a:xfrm>
        </p:grpSpPr>
        <p:pic>
          <p:nvPicPr>
            <p:cNvPr id="4" name="Picture 3">
              <a:extLst>
                <a:ext uri="{FF2B5EF4-FFF2-40B4-BE49-F238E27FC236}">
                  <a16:creationId xmlns:a16="http://schemas.microsoft.com/office/drawing/2014/main" id="{414A6B4B-27F6-4E48-A7E0-0F3E31C17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9918" y="1609811"/>
              <a:ext cx="7857936" cy="4716883"/>
            </a:xfrm>
            <a:prstGeom prst="rect">
              <a:avLst/>
            </a:prstGeom>
          </p:spPr>
        </p:pic>
        <p:pic>
          <p:nvPicPr>
            <p:cNvPr id="6" name="Picture 5">
              <a:extLst>
                <a:ext uri="{FF2B5EF4-FFF2-40B4-BE49-F238E27FC236}">
                  <a16:creationId xmlns:a16="http://schemas.microsoft.com/office/drawing/2014/main" id="{52A9B9DA-AC3D-42A5-B84E-1562B92869EB}"/>
                </a:ext>
              </a:extLst>
            </p:cNvPr>
            <p:cNvPicPr>
              <a:picLocks noChangeAspect="1"/>
            </p:cNvPicPr>
            <p:nvPr/>
          </p:nvPicPr>
          <p:blipFill rotWithShape="1">
            <a:blip r:embed="rId4">
              <a:extLst>
                <a:ext uri="{28A0092B-C50C-407E-A947-70E740481C1C}">
                  <a14:useLocalDpi xmlns:a14="http://schemas.microsoft.com/office/drawing/2010/main" val="0"/>
                </a:ext>
              </a:extLst>
            </a:blip>
            <a:srcRect l="-2667" t="43247" r="-1883" b="12488"/>
            <a:stretch/>
          </p:blipFill>
          <p:spPr>
            <a:xfrm>
              <a:off x="5129413" y="4743660"/>
              <a:ext cx="5646313" cy="1584175"/>
            </a:xfrm>
            <a:prstGeom prst="rect">
              <a:avLst/>
            </a:prstGeom>
          </p:spPr>
        </p:pic>
      </p:grpSp>
    </p:spTree>
    <p:extLst>
      <p:ext uri="{BB962C8B-B14F-4D97-AF65-F5344CB8AC3E}">
        <p14:creationId xmlns:p14="http://schemas.microsoft.com/office/powerpoint/2010/main" val="198194149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13471</TotalTime>
  <Words>471</Words>
  <Application>Microsoft Office PowerPoint</Application>
  <PresentationFormat>Custom</PresentationFormat>
  <Paragraphs>47</Paragraphs>
  <Slides>12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굴림체</vt:lpstr>
      <vt:lpstr>Calibri Light</vt:lpstr>
      <vt:lpstr>맑은 고딕</vt:lpstr>
      <vt:lpstr>Arial</vt:lpstr>
      <vt:lpstr>Calibri</vt:lpstr>
      <vt:lpstr>Noto Sans</vt:lpstr>
      <vt:lpstr>Office 테마</vt:lpstr>
      <vt:lpstr>Sharknadoes Project 2</vt:lpstr>
      <vt:lpstr>PowerPoint Presentation</vt:lpstr>
      <vt:lpstr>Data Source</vt:lpstr>
      <vt:lpstr>Adjacent Datasets</vt:lpstr>
      <vt:lpstr>Jupyter Notebook</vt:lpstr>
      <vt:lpstr>Flask App</vt:lpstr>
      <vt:lpstr>Javascript - Generate Bubble Charts </vt:lpstr>
      <vt:lpstr>Bubble Charts for 3 different years</vt:lpstr>
      <vt:lpstr>Web Page Development 01</vt:lpstr>
      <vt:lpstr>Web Page Development 02</vt:lpstr>
      <vt:lpstr>Web Page Development 03</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Dave Damon</cp:lastModifiedBy>
  <cp:revision>21</cp:revision>
  <dcterms:created xsi:type="dcterms:W3CDTF">2010-02-01T08:03:16Z</dcterms:created>
  <dcterms:modified xsi:type="dcterms:W3CDTF">2020-10-22T22:54:01Z</dcterms:modified>
  <cp:category>www.slidemembers.com</cp:category>
</cp:coreProperties>
</file>